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Lato"/>
      <p:regular r:id="rId16"/>
      <p:bold r:id="rId17"/>
      <p:italic r:id="rId18"/>
      <p:boldItalic r:id="rId19"/>
    </p:embeddedFont>
    <p:embeddedFont>
      <p:font typeface="Bungee"/>
      <p:regular r:id="rId20"/>
    </p:embeddedFont>
    <p:embeddedFont>
      <p:font typeface="Poppins SemiBold"/>
      <p:regular r:id="rId21"/>
      <p:bold r:id="rId22"/>
      <p:italic r:id="rId23"/>
      <p:boldItalic r:id="rId24"/>
    </p:embeddedFont>
    <p:embeddedFont>
      <p:font typeface="PT Sans"/>
      <p:regular r:id="rId25"/>
      <p:bold r:id="rId26"/>
      <p:italic r:id="rId27"/>
      <p:boldItalic r:id="rId28"/>
    </p:embeddedFont>
    <p:embeddedFont>
      <p:font typeface="Poppins ExtraBold"/>
      <p:bold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ungee-regular.fntdata"/><Relationship Id="rId22" Type="http://schemas.openxmlformats.org/officeDocument/2006/relationships/font" Target="fonts/PoppinsSemiBold-bold.fntdata"/><Relationship Id="rId21" Type="http://schemas.openxmlformats.org/officeDocument/2006/relationships/font" Target="fonts/PoppinsSemiBold-regular.fntdata"/><Relationship Id="rId24" Type="http://schemas.openxmlformats.org/officeDocument/2006/relationships/font" Target="fonts/PoppinsSemiBold-boldItalic.fntdata"/><Relationship Id="rId23" Type="http://schemas.openxmlformats.org/officeDocument/2006/relationships/font" Target="fonts/PoppinsSemiBold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bold.fntdata"/><Relationship Id="rId25" Type="http://schemas.openxmlformats.org/officeDocument/2006/relationships/font" Target="fonts/PTSans-regular.fntdata"/><Relationship Id="rId28" Type="http://schemas.openxmlformats.org/officeDocument/2006/relationships/font" Target="fonts/PTSans-boldItalic.fntdata"/><Relationship Id="rId27" Type="http://schemas.openxmlformats.org/officeDocument/2006/relationships/font" Target="fonts/PT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ExtraBo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PoppinsExtraBold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19" Type="http://schemas.openxmlformats.org/officeDocument/2006/relationships/font" Target="fonts/Lato-boldItalic.fntdata"/><Relationship Id="rId18" Type="http://schemas.openxmlformats.org/officeDocument/2006/relationships/font" Target="fonts/Lato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84233f2b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184233f2b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4faaca32b0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4faaca32b0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4faaca32b0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4faaca32b0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83fed5430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83fed5430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83fed5430a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83fed5430a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Constraints: materials available (certain vendors), cost (must be within the budget), amount of time (must have finished product by product showcase)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4faaca32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4faaca32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83fed5430a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83fed5430a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83fed5430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83fed5430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83fed5430a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83fed5430a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4faaca32b0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4faaca32b0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4faaca32b0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4faaca32b0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53450" y="1767862"/>
            <a:ext cx="3910500" cy="185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53536" y="3820119"/>
            <a:ext cx="3910500" cy="3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/>
          <p:nvPr/>
        </p:nvSpPr>
        <p:spPr>
          <a:xfrm>
            <a:off x="454550" y="1883025"/>
            <a:ext cx="8229600" cy="2865300"/>
          </a:xfrm>
          <a:prstGeom prst="roundRect">
            <a:avLst>
              <a:gd fmla="val 3352" name="adj"/>
            </a:avLst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chemeClr val="dk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1577850" y="2300443"/>
            <a:ext cx="5988300" cy="142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subTitle"/>
          </p:nvPr>
        </p:nvSpPr>
        <p:spPr>
          <a:xfrm>
            <a:off x="1577850" y="3615825"/>
            <a:ext cx="5988300" cy="497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2" type="title"/>
          </p:nvPr>
        </p:nvSpPr>
        <p:spPr>
          <a:xfrm>
            <a:off x="1972675" y="1682850"/>
            <a:ext cx="198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1972675" y="2315972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" name="Google Shape;46;p13"/>
          <p:cNvSpPr txBox="1"/>
          <p:nvPr>
            <p:ph hasCustomPrompt="1" idx="3" type="title"/>
          </p:nvPr>
        </p:nvSpPr>
        <p:spPr>
          <a:xfrm>
            <a:off x="582650" y="1667500"/>
            <a:ext cx="1389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/>
          <p:nvPr>
            <p:ph idx="4" type="title"/>
          </p:nvPr>
        </p:nvSpPr>
        <p:spPr>
          <a:xfrm>
            <a:off x="5875350" y="1682850"/>
            <a:ext cx="198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8" name="Google Shape;48;p13"/>
          <p:cNvSpPr txBox="1"/>
          <p:nvPr>
            <p:ph idx="5" type="subTitle"/>
          </p:nvPr>
        </p:nvSpPr>
        <p:spPr>
          <a:xfrm>
            <a:off x="5875350" y="2315972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" name="Google Shape;49;p13"/>
          <p:cNvSpPr txBox="1"/>
          <p:nvPr>
            <p:ph hasCustomPrompt="1" idx="6" type="title"/>
          </p:nvPr>
        </p:nvSpPr>
        <p:spPr>
          <a:xfrm>
            <a:off x="4485425" y="1667500"/>
            <a:ext cx="1389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idx="7" type="title"/>
          </p:nvPr>
        </p:nvSpPr>
        <p:spPr>
          <a:xfrm>
            <a:off x="1972675" y="3314221"/>
            <a:ext cx="198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1" name="Google Shape;51;p13"/>
          <p:cNvSpPr txBox="1"/>
          <p:nvPr>
            <p:ph idx="8" type="subTitle"/>
          </p:nvPr>
        </p:nvSpPr>
        <p:spPr>
          <a:xfrm>
            <a:off x="1972675" y="3947343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hasCustomPrompt="1" idx="9" type="title"/>
          </p:nvPr>
        </p:nvSpPr>
        <p:spPr>
          <a:xfrm>
            <a:off x="582650" y="3298874"/>
            <a:ext cx="1389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idx="13" type="title"/>
          </p:nvPr>
        </p:nvSpPr>
        <p:spPr>
          <a:xfrm>
            <a:off x="5875350" y="3314221"/>
            <a:ext cx="198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4" name="Google Shape;54;p13"/>
          <p:cNvSpPr txBox="1"/>
          <p:nvPr>
            <p:ph idx="14" type="subTitle"/>
          </p:nvPr>
        </p:nvSpPr>
        <p:spPr>
          <a:xfrm>
            <a:off x="5875350" y="3947343"/>
            <a:ext cx="25521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hasCustomPrompt="1" idx="15" type="title"/>
          </p:nvPr>
        </p:nvSpPr>
        <p:spPr>
          <a:xfrm>
            <a:off x="4485425" y="3298874"/>
            <a:ext cx="1389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454550" y="1883025"/>
            <a:ext cx="8278800" cy="2865300"/>
          </a:xfrm>
          <a:prstGeom prst="roundRect">
            <a:avLst>
              <a:gd fmla="val 3352" name="adj"/>
            </a:avLst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chemeClr val="dk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2716300" y="2095925"/>
            <a:ext cx="4992900" cy="13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1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1643400" y="3541275"/>
            <a:ext cx="5857200" cy="7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1753050" y="3294944"/>
            <a:ext cx="5637900" cy="2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1379550" y="1703638"/>
            <a:ext cx="6384900" cy="14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719900" y="1228725"/>
            <a:ext cx="7704000" cy="34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idx="1" type="subTitle"/>
          </p:nvPr>
        </p:nvSpPr>
        <p:spPr>
          <a:xfrm flipH="1">
            <a:off x="4836750" y="1917675"/>
            <a:ext cx="3222300" cy="12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s">
  <p:cSld name="CUSTOM_6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937700" y="2448576"/>
            <a:ext cx="217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855500" y="3204050"/>
            <a:ext cx="2339700" cy="11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2" type="title"/>
          </p:nvPr>
        </p:nvSpPr>
        <p:spPr>
          <a:xfrm>
            <a:off x="3484420" y="2448576"/>
            <a:ext cx="217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" name="Google Shape;73;p18"/>
          <p:cNvSpPr txBox="1"/>
          <p:nvPr>
            <p:ph idx="3" type="subTitle"/>
          </p:nvPr>
        </p:nvSpPr>
        <p:spPr>
          <a:xfrm>
            <a:off x="3402225" y="3204050"/>
            <a:ext cx="2339700" cy="11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4" type="title"/>
          </p:nvPr>
        </p:nvSpPr>
        <p:spPr>
          <a:xfrm>
            <a:off x="6031147" y="2448576"/>
            <a:ext cx="217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8"/>
          <p:cNvSpPr txBox="1"/>
          <p:nvPr>
            <p:ph idx="5" type="subTitle"/>
          </p:nvPr>
        </p:nvSpPr>
        <p:spPr>
          <a:xfrm>
            <a:off x="5949000" y="3204050"/>
            <a:ext cx="2339700" cy="11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s 2">
  <p:cSld name="CUSTOM_6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879900" y="2651156"/>
            <a:ext cx="2175300" cy="4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9"/>
          <p:cNvSpPr txBox="1"/>
          <p:nvPr>
            <p:ph idx="1" type="subTitle"/>
          </p:nvPr>
        </p:nvSpPr>
        <p:spPr>
          <a:xfrm>
            <a:off x="879900" y="3063621"/>
            <a:ext cx="2175300" cy="6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2" type="title"/>
          </p:nvPr>
        </p:nvSpPr>
        <p:spPr>
          <a:xfrm>
            <a:off x="3484350" y="2651156"/>
            <a:ext cx="2175300" cy="4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9"/>
          <p:cNvSpPr txBox="1"/>
          <p:nvPr>
            <p:ph idx="3" type="subTitle"/>
          </p:nvPr>
        </p:nvSpPr>
        <p:spPr>
          <a:xfrm>
            <a:off x="3484350" y="3063621"/>
            <a:ext cx="2175300" cy="6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4" type="title"/>
          </p:nvPr>
        </p:nvSpPr>
        <p:spPr>
          <a:xfrm>
            <a:off x="6088800" y="2651156"/>
            <a:ext cx="2175300" cy="4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19"/>
          <p:cNvSpPr txBox="1"/>
          <p:nvPr>
            <p:ph idx="5" type="subTitle"/>
          </p:nvPr>
        </p:nvSpPr>
        <p:spPr>
          <a:xfrm>
            <a:off x="6088800" y="3063621"/>
            <a:ext cx="2175300" cy="6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9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s 1">
  <p:cSld name="CUSTOM_6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/>
          <p:nvPr>
            <p:ph type="title"/>
          </p:nvPr>
        </p:nvSpPr>
        <p:spPr>
          <a:xfrm>
            <a:off x="833150" y="1445850"/>
            <a:ext cx="238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20"/>
          <p:cNvSpPr txBox="1"/>
          <p:nvPr>
            <p:ph idx="1" type="subTitle"/>
          </p:nvPr>
        </p:nvSpPr>
        <p:spPr>
          <a:xfrm>
            <a:off x="937700" y="3630525"/>
            <a:ext cx="2175300" cy="6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2" type="title"/>
          </p:nvPr>
        </p:nvSpPr>
        <p:spPr>
          <a:xfrm>
            <a:off x="3379875" y="1445850"/>
            <a:ext cx="238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" name="Google Shape;89;p20"/>
          <p:cNvSpPr txBox="1"/>
          <p:nvPr>
            <p:ph idx="3" type="subTitle"/>
          </p:nvPr>
        </p:nvSpPr>
        <p:spPr>
          <a:xfrm>
            <a:off x="3484425" y="3630525"/>
            <a:ext cx="2175300" cy="6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4" type="title"/>
          </p:nvPr>
        </p:nvSpPr>
        <p:spPr>
          <a:xfrm>
            <a:off x="5926600" y="1445850"/>
            <a:ext cx="238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20"/>
          <p:cNvSpPr txBox="1"/>
          <p:nvPr>
            <p:ph idx="5" type="subTitle"/>
          </p:nvPr>
        </p:nvSpPr>
        <p:spPr>
          <a:xfrm>
            <a:off x="6031150" y="3630525"/>
            <a:ext cx="2175300" cy="6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0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983400" y="2489600"/>
            <a:ext cx="4440600" cy="13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3983400" y="524625"/>
            <a:ext cx="4440600" cy="14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983400" y="3903600"/>
            <a:ext cx="3174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s">
  <p:cSld name="CUSTOM_5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 txBox="1"/>
          <p:nvPr>
            <p:ph type="title"/>
          </p:nvPr>
        </p:nvSpPr>
        <p:spPr>
          <a:xfrm>
            <a:off x="698619" y="1546925"/>
            <a:ext cx="2412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5" name="Google Shape;95;p21"/>
          <p:cNvSpPr txBox="1"/>
          <p:nvPr>
            <p:ph idx="1" type="subTitle"/>
          </p:nvPr>
        </p:nvSpPr>
        <p:spPr>
          <a:xfrm>
            <a:off x="1003719" y="2015038"/>
            <a:ext cx="21075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1"/>
          <p:cNvSpPr txBox="1"/>
          <p:nvPr>
            <p:ph idx="2" type="title"/>
          </p:nvPr>
        </p:nvSpPr>
        <p:spPr>
          <a:xfrm>
            <a:off x="6008706" y="1546925"/>
            <a:ext cx="241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21"/>
          <p:cNvSpPr txBox="1"/>
          <p:nvPr>
            <p:ph idx="3" type="subTitle"/>
          </p:nvPr>
        </p:nvSpPr>
        <p:spPr>
          <a:xfrm>
            <a:off x="6008706" y="2015038"/>
            <a:ext cx="21075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4" type="title"/>
          </p:nvPr>
        </p:nvSpPr>
        <p:spPr>
          <a:xfrm>
            <a:off x="698619" y="3076650"/>
            <a:ext cx="2412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" name="Google Shape;99;p21"/>
          <p:cNvSpPr txBox="1"/>
          <p:nvPr>
            <p:ph idx="5" type="subTitle"/>
          </p:nvPr>
        </p:nvSpPr>
        <p:spPr>
          <a:xfrm>
            <a:off x="1003719" y="3544763"/>
            <a:ext cx="21075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6" type="title"/>
          </p:nvPr>
        </p:nvSpPr>
        <p:spPr>
          <a:xfrm>
            <a:off x="6008706" y="3076650"/>
            <a:ext cx="241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" name="Google Shape;101;p21"/>
          <p:cNvSpPr txBox="1"/>
          <p:nvPr>
            <p:ph idx="7" type="subTitle"/>
          </p:nvPr>
        </p:nvSpPr>
        <p:spPr>
          <a:xfrm>
            <a:off x="6008706" y="3544763"/>
            <a:ext cx="21075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s 1">
  <p:cSld name="CUSTOM_5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1633805" y="1598700"/>
            <a:ext cx="2662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5" name="Google Shape;105;p22"/>
          <p:cNvSpPr txBox="1"/>
          <p:nvPr>
            <p:ph idx="1" type="subTitle"/>
          </p:nvPr>
        </p:nvSpPr>
        <p:spPr>
          <a:xfrm>
            <a:off x="1633799" y="2032825"/>
            <a:ext cx="2662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2" type="title"/>
          </p:nvPr>
        </p:nvSpPr>
        <p:spPr>
          <a:xfrm>
            <a:off x="5645780" y="1598700"/>
            <a:ext cx="2662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2"/>
          <p:cNvSpPr txBox="1"/>
          <p:nvPr>
            <p:ph idx="3" type="subTitle"/>
          </p:nvPr>
        </p:nvSpPr>
        <p:spPr>
          <a:xfrm>
            <a:off x="5645774" y="2032825"/>
            <a:ext cx="2662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2"/>
          <p:cNvSpPr txBox="1"/>
          <p:nvPr>
            <p:ph idx="4" type="title"/>
          </p:nvPr>
        </p:nvSpPr>
        <p:spPr>
          <a:xfrm>
            <a:off x="1633805" y="3260700"/>
            <a:ext cx="2662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22"/>
          <p:cNvSpPr txBox="1"/>
          <p:nvPr>
            <p:ph idx="5" type="subTitle"/>
          </p:nvPr>
        </p:nvSpPr>
        <p:spPr>
          <a:xfrm>
            <a:off x="1633799" y="3694825"/>
            <a:ext cx="2662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2"/>
          <p:cNvSpPr txBox="1"/>
          <p:nvPr>
            <p:ph idx="6" type="title"/>
          </p:nvPr>
        </p:nvSpPr>
        <p:spPr>
          <a:xfrm>
            <a:off x="5645780" y="3260700"/>
            <a:ext cx="2662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22"/>
          <p:cNvSpPr txBox="1"/>
          <p:nvPr>
            <p:ph idx="7" type="subTitle"/>
          </p:nvPr>
        </p:nvSpPr>
        <p:spPr>
          <a:xfrm>
            <a:off x="5645774" y="3694825"/>
            <a:ext cx="2662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861799" y="1837437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5" name="Google Shape;115;p23"/>
          <p:cNvSpPr txBox="1"/>
          <p:nvPr>
            <p:ph idx="1" type="subTitle"/>
          </p:nvPr>
        </p:nvSpPr>
        <p:spPr>
          <a:xfrm>
            <a:off x="861799" y="228003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2" type="title"/>
          </p:nvPr>
        </p:nvSpPr>
        <p:spPr>
          <a:xfrm>
            <a:off x="3579012" y="1837437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7" name="Google Shape;117;p23"/>
          <p:cNvSpPr txBox="1"/>
          <p:nvPr>
            <p:ph idx="3" type="subTitle"/>
          </p:nvPr>
        </p:nvSpPr>
        <p:spPr>
          <a:xfrm>
            <a:off x="3579012" y="228003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4" type="title"/>
          </p:nvPr>
        </p:nvSpPr>
        <p:spPr>
          <a:xfrm>
            <a:off x="861799" y="3664437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23"/>
          <p:cNvSpPr txBox="1"/>
          <p:nvPr>
            <p:ph idx="5" type="subTitle"/>
          </p:nvPr>
        </p:nvSpPr>
        <p:spPr>
          <a:xfrm>
            <a:off x="861799" y="4100948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6" type="title"/>
          </p:nvPr>
        </p:nvSpPr>
        <p:spPr>
          <a:xfrm>
            <a:off x="3579012" y="3664437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" name="Google Shape;121;p23"/>
          <p:cNvSpPr txBox="1"/>
          <p:nvPr>
            <p:ph idx="7" type="subTitle"/>
          </p:nvPr>
        </p:nvSpPr>
        <p:spPr>
          <a:xfrm>
            <a:off x="3579012" y="4100948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8" type="title"/>
          </p:nvPr>
        </p:nvSpPr>
        <p:spPr>
          <a:xfrm>
            <a:off x="6281400" y="1837437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23"/>
          <p:cNvSpPr txBox="1"/>
          <p:nvPr>
            <p:ph idx="9" type="subTitle"/>
          </p:nvPr>
        </p:nvSpPr>
        <p:spPr>
          <a:xfrm>
            <a:off x="6281400" y="2280043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13" type="title"/>
          </p:nvPr>
        </p:nvSpPr>
        <p:spPr>
          <a:xfrm>
            <a:off x="6281400" y="3664438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" name="Google Shape;125;p23"/>
          <p:cNvSpPr txBox="1"/>
          <p:nvPr>
            <p:ph idx="14" type="subTitle"/>
          </p:nvPr>
        </p:nvSpPr>
        <p:spPr>
          <a:xfrm>
            <a:off x="6281400" y="4100957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hasCustomPrompt="1" idx="2" type="title"/>
          </p:nvPr>
        </p:nvSpPr>
        <p:spPr>
          <a:xfrm>
            <a:off x="1026251" y="1339388"/>
            <a:ext cx="29502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0" name="Google Shape;130;p24"/>
          <p:cNvSpPr txBox="1"/>
          <p:nvPr>
            <p:ph idx="1" type="subTitle"/>
          </p:nvPr>
        </p:nvSpPr>
        <p:spPr>
          <a:xfrm>
            <a:off x="1235725" y="2168303"/>
            <a:ext cx="25314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31" name="Google Shape;131;p24"/>
          <p:cNvSpPr txBox="1"/>
          <p:nvPr>
            <p:ph hasCustomPrompt="1" idx="3" type="title"/>
          </p:nvPr>
        </p:nvSpPr>
        <p:spPr>
          <a:xfrm>
            <a:off x="5167463" y="1339388"/>
            <a:ext cx="29502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2" name="Google Shape;132;p24"/>
          <p:cNvSpPr txBox="1"/>
          <p:nvPr>
            <p:ph idx="4" type="subTitle"/>
          </p:nvPr>
        </p:nvSpPr>
        <p:spPr>
          <a:xfrm>
            <a:off x="5376976" y="2168303"/>
            <a:ext cx="25314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33" name="Google Shape;133;p24"/>
          <p:cNvSpPr txBox="1"/>
          <p:nvPr>
            <p:ph hasCustomPrompt="1" idx="5" type="title"/>
          </p:nvPr>
        </p:nvSpPr>
        <p:spPr>
          <a:xfrm>
            <a:off x="1026251" y="3136425"/>
            <a:ext cx="29502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4" name="Google Shape;134;p24"/>
          <p:cNvSpPr txBox="1"/>
          <p:nvPr>
            <p:ph idx="6" type="subTitle"/>
          </p:nvPr>
        </p:nvSpPr>
        <p:spPr>
          <a:xfrm>
            <a:off x="1235725" y="3947153"/>
            <a:ext cx="25314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35" name="Google Shape;135;p24"/>
          <p:cNvSpPr txBox="1"/>
          <p:nvPr>
            <p:ph hasCustomPrompt="1" idx="7" type="title"/>
          </p:nvPr>
        </p:nvSpPr>
        <p:spPr>
          <a:xfrm>
            <a:off x="5167463" y="3136425"/>
            <a:ext cx="29502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6" name="Google Shape;136;p24"/>
          <p:cNvSpPr txBox="1"/>
          <p:nvPr>
            <p:ph idx="8" type="subTitle"/>
          </p:nvPr>
        </p:nvSpPr>
        <p:spPr>
          <a:xfrm>
            <a:off x="5376912" y="3947153"/>
            <a:ext cx="25314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44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ONE_COLUMN_TEXT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idx="1" type="subTitle"/>
          </p:nvPr>
        </p:nvSpPr>
        <p:spPr>
          <a:xfrm>
            <a:off x="720000" y="1308275"/>
            <a:ext cx="6606000" cy="18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rabi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AutoNum type="romanLcPeriod"/>
              <a:defRPr/>
            </a:lvl9pPr>
          </a:lstStyle>
          <a:p/>
        </p:txBody>
      </p:sp>
      <p:sp>
        <p:nvSpPr>
          <p:cNvPr id="139" name="Google Shape;139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2424600" y="507223"/>
            <a:ext cx="4294800" cy="10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1" type="subTitle"/>
          </p:nvPr>
        </p:nvSpPr>
        <p:spPr>
          <a:xfrm>
            <a:off x="2854650" y="1558696"/>
            <a:ext cx="3434700" cy="13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6"/>
          <p:cNvSpPr txBox="1"/>
          <p:nvPr/>
        </p:nvSpPr>
        <p:spPr>
          <a:xfrm>
            <a:off x="2378550" y="3566516"/>
            <a:ext cx="438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3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287725"/>
            <a:ext cx="7704000" cy="3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4990513" y="2464352"/>
            <a:ext cx="3246600" cy="4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4990513" y="2916450"/>
            <a:ext cx="32466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3" type="subTitle"/>
          </p:nvPr>
        </p:nvSpPr>
        <p:spPr>
          <a:xfrm flipH="1">
            <a:off x="906888" y="2464352"/>
            <a:ext cx="3246600" cy="4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ungee"/>
              <a:buNone/>
              <a:defRPr sz="2500">
                <a:latin typeface="Bungee"/>
                <a:ea typeface="Bungee"/>
                <a:cs typeface="Bungee"/>
                <a:sym typeface="Bungee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4" type="subTitle"/>
          </p:nvPr>
        </p:nvSpPr>
        <p:spPr>
          <a:xfrm flipH="1">
            <a:off x="906888" y="2916450"/>
            <a:ext cx="32466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subTitle"/>
          </p:nvPr>
        </p:nvSpPr>
        <p:spPr>
          <a:xfrm>
            <a:off x="720000" y="1308275"/>
            <a:ext cx="6606000" cy="18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rabi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AutoNum type="romanLcPeriod"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454550" y="1883025"/>
            <a:ext cx="8255100" cy="2865300"/>
          </a:xfrm>
          <a:prstGeom prst="roundRect">
            <a:avLst>
              <a:gd fmla="val 3352" name="adj"/>
            </a:avLst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chemeClr val="dk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8"/>
          <p:cNvSpPr txBox="1"/>
          <p:nvPr>
            <p:ph type="title"/>
          </p:nvPr>
        </p:nvSpPr>
        <p:spPr>
          <a:xfrm flipH="1">
            <a:off x="2348238" y="2691005"/>
            <a:ext cx="4447500" cy="192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type="title"/>
          </p:nvPr>
        </p:nvSpPr>
        <p:spPr>
          <a:xfrm>
            <a:off x="720000" y="1221150"/>
            <a:ext cx="4268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720000" y="2240565"/>
            <a:ext cx="42681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720000" y="1174050"/>
            <a:ext cx="4460400" cy="10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15.png"/><Relationship Id="rId6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25.png"/><Relationship Id="rId5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DD_hd-z2GEUBSkM6_qgJ9m3PxJjbj9z0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D1-qzU6Xogc-6_ZTM9WziNNthQzpLu62/view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11.png"/><Relationship Id="rId6" Type="http://schemas.openxmlformats.org/officeDocument/2006/relationships/image" Target="../media/image6.png"/><Relationship Id="rId7" Type="http://schemas.openxmlformats.org/officeDocument/2006/relationships/image" Target="../media/image14.png"/><Relationship Id="rId8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ctrTitle"/>
          </p:nvPr>
        </p:nvSpPr>
        <p:spPr>
          <a:xfrm>
            <a:off x="-651650" y="1615450"/>
            <a:ext cx="4834500" cy="185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A1: Team 4</a:t>
            </a:r>
            <a:r>
              <a:rPr lang="en" sz="3500"/>
              <a:t> </a:t>
            </a:r>
            <a:endParaRPr sz="3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Bike Light</a:t>
            </a:r>
            <a:endParaRPr sz="3000"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50" name="Google Shape;150;p28"/>
          <p:cNvSpPr txBox="1"/>
          <p:nvPr>
            <p:ph idx="1" type="subTitle"/>
          </p:nvPr>
        </p:nvSpPr>
        <p:spPr>
          <a:xfrm>
            <a:off x="272361" y="3444294"/>
            <a:ext cx="3910500" cy="3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Anvitha Nekkanti, Sebastian Gilligan,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Arya Padalkar, Ethan Rapa</a:t>
            </a:r>
            <a:endParaRPr/>
          </a:p>
        </p:txBody>
      </p:sp>
      <p:pic>
        <p:nvPicPr>
          <p:cNvPr id="151" name="Google Shape;151;p28"/>
          <p:cNvPicPr preferRelativeResize="0"/>
          <p:nvPr/>
        </p:nvPicPr>
        <p:blipFill rotWithShape="1">
          <a:blip r:embed="rId3">
            <a:alphaModFix/>
          </a:blip>
          <a:srcRect b="0" l="20529" r="20529" t="0"/>
          <a:stretch/>
        </p:blipFill>
        <p:spPr>
          <a:xfrm rot="-5400000">
            <a:off x="4875775" y="758400"/>
            <a:ext cx="3178200" cy="35859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  <p:grpSp>
        <p:nvGrpSpPr>
          <p:cNvPr id="152" name="Google Shape;152;p28"/>
          <p:cNvGrpSpPr/>
          <p:nvPr/>
        </p:nvGrpSpPr>
        <p:grpSpPr>
          <a:xfrm>
            <a:off x="3586733" y="1003101"/>
            <a:ext cx="592047" cy="592047"/>
            <a:chOff x="2679050" y="725275"/>
            <a:chExt cx="710400" cy="710400"/>
          </a:xfrm>
        </p:grpSpPr>
        <p:sp>
          <p:nvSpPr>
            <p:cNvPr id="153" name="Google Shape;153;p28"/>
            <p:cNvSpPr/>
            <p:nvPr/>
          </p:nvSpPr>
          <p:spPr>
            <a:xfrm>
              <a:off x="2679050" y="725275"/>
              <a:ext cx="710400" cy="710400"/>
            </a:xfrm>
            <a:prstGeom prst="blockArc">
              <a:avLst>
                <a:gd fmla="val 232" name="adj1"/>
                <a:gd fmla="val 16200929" name="adj2"/>
                <a:gd fmla="val 23958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3211850" y="830725"/>
              <a:ext cx="177600" cy="177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/>
          <p:nvPr/>
        </p:nvSpPr>
        <p:spPr>
          <a:xfrm>
            <a:off x="3340664" y="2059644"/>
            <a:ext cx="498600" cy="498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7"/>
          <p:cNvSpPr/>
          <p:nvPr/>
        </p:nvSpPr>
        <p:spPr>
          <a:xfrm>
            <a:off x="5304741" y="2059644"/>
            <a:ext cx="498600" cy="498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7"/>
          <p:cNvSpPr/>
          <p:nvPr/>
        </p:nvSpPr>
        <p:spPr>
          <a:xfrm>
            <a:off x="1243725" y="1794338"/>
            <a:ext cx="766200" cy="762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7"/>
          <p:cNvSpPr/>
          <p:nvPr/>
        </p:nvSpPr>
        <p:spPr>
          <a:xfrm>
            <a:off x="3207338" y="1794338"/>
            <a:ext cx="766200" cy="762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7"/>
          <p:cNvSpPr/>
          <p:nvPr/>
        </p:nvSpPr>
        <p:spPr>
          <a:xfrm>
            <a:off x="5170463" y="1794338"/>
            <a:ext cx="766200" cy="762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7"/>
          <p:cNvSpPr/>
          <p:nvPr/>
        </p:nvSpPr>
        <p:spPr>
          <a:xfrm>
            <a:off x="7133588" y="1794338"/>
            <a:ext cx="766200" cy="762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Design Iteration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71" name="Google Shape;271;p37"/>
          <p:cNvSpPr txBox="1"/>
          <p:nvPr/>
        </p:nvSpPr>
        <p:spPr>
          <a:xfrm>
            <a:off x="749925" y="3100806"/>
            <a:ext cx="17538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Battery</a:t>
            </a:r>
            <a:endParaRPr sz="25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72" name="Google Shape;272;p37"/>
          <p:cNvSpPr txBox="1"/>
          <p:nvPr/>
        </p:nvSpPr>
        <p:spPr>
          <a:xfrm>
            <a:off x="749925" y="3513706"/>
            <a:ext cx="1753800" cy="8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Look into battery charging methods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37"/>
          <p:cNvSpPr txBox="1"/>
          <p:nvPr/>
        </p:nvSpPr>
        <p:spPr>
          <a:xfrm>
            <a:off x="2713064" y="3100806"/>
            <a:ext cx="17538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LED</a:t>
            </a:r>
            <a:endParaRPr sz="25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74" name="Google Shape;274;p37"/>
          <p:cNvSpPr txBox="1"/>
          <p:nvPr/>
        </p:nvSpPr>
        <p:spPr>
          <a:xfrm>
            <a:off x="2713377" y="3513706"/>
            <a:ext cx="1753800" cy="8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Find ways to make light brighter - lens, LEDs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37"/>
          <p:cNvSpPr txBox="1"/>
          <p:nvPr/>
        </p:nvSpPr>
        <p:spPr>
          <a:xfrm>
            <a:off x="4677141" y="3100806"/>
            <a:ext cx="17538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Clamp</a:t>
            </a:r>
            <a:endParaRPr sz="25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76" name="Google Shape;276;p37"/>
          <p:cNvSpPr txBox="1"/>
          <p:nvPr/>
        </p:nvSpPr>
        <p:spPr>
          <a:xfrm>
            <a:off x="4676829" y="3513706"/>
            <a:ext cx="1753800" cy="8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Attach adjustable clamp to enclosure; determine static equilibrium of system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37"/>
          <p:cNvSpPr txBox="1"/>
          <p:nvPr/>
        </p:nvSpPr>
        <p:spPr>
          <a:xfrm>
            <a:off x="6640281" y="3100806"/>
            <a:ext cx="17538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Button</a:t>
            </a:r>
            <a:endParaRPr sz="25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278" name="Google Shape;278;p37"/>
          <p:cNvSpPr txBox="1"/>
          <p:nvPr/>
        </p:nvSpPr>
        <p:spPr>
          <a:xfrm>
            <a:off x="6640281" y="3513706"/>
            <a:ext cx="1753800" cy="8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Incorporate a master on and off switch into design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79" name="Google Shape;279;p37"/>
          <p:cNvCxnSpPr/>
          <p:nvPr/>
        </p:nvCxnSpPr>
        <p:spPr>
          <a:xfrm>
            <a:off x="717300" y="2828581"/>
            <a:ext cx="7709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7"/>
          <p:cNvCxnSpPr>
            <a:stCxn id="267" idx="2"/>
            <a:endCxn id="273" idx="0"/>
          </p:cNvCxnSpPr>
          <p:nvPr/>
        </p:nvCxnSpPr>
        <p:spPr>
          <a:xfrm flipH="1">
            <a:off x="3589838" y="2556338"/>
            <a:ext cx="600" cy="544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37"/>
          <p:cNvCxnSpPr>
            <a:stCxn id="268" idx="2"/>
            <a:endCxn id="275" idx="0"/>
          </p:cNvCxnSpPr>
          <p:nvPr/>
        </p:nvCxnSpPr>
        <p:spPr>
          <a:xfrm>
            <a:off x="5553563" y="2556338"/>
            <a:ext cx="600" cy="544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37"/>
          <p:cNvCxnSpPr>
            <a:stCxn id="269" idx="2"/>
            <a:endCxn id="277" idx="0"/>
          </p:cNvCxnSpPr>
          <p:nvPr/>
        </p:nvCxnSpPr>
        <p:spPr>
          <a:xfrm>
            <a:off x="7516688" y="2556338"/>
            <a:ext cx="600" cy="544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7"/>
          <p:cNvCxnSpPr>
            <a:stCxn id="271" idx="0"/>
            <a:endCxn id="266" idx="2"/>
          </p:cNvCxnSpPr>
          <p:nvPr/>
        </p:nvCxnSpPr>
        <p:spPr>
          <a:xfrm rot="10800000">
            <a:off x="1626825" y="2556306"/>
            <a:ext cx="0" cy="544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4" name="Google Shape;28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450" y="1911500"/>
            <a:ext cx="527700" cy="52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6350" y="1911500"/>
            <a:ext cx="527700" cy="52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04275" y="1911500"/>
            <a:ext cx="498600" cy="49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53098" y="1911498"/>
            <a:ext cx="527700" cy="52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/>
          <p:nvPr>
            <p:ph type="title"/>
          </p:nvPr>
        </p:nvSpPr>
        <p:spPr>
          <a:xfrm>
            <a:off x="3114375" y="2652525"/>
            <a:ext cx="323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Thanks!</a:t>
            </a:r>
            <a:endParaRPr sz="5000"/>
          </a:p>
        </p:txBody>
      </p:sp>
      <p:sp>
        <p:nvSpPr>
          <p:cNvPr id="293" name="Google Shape;293;p38"/>
          <p:cNvSpPr txBox="1"/>
          <p:nvPr/>
        </p:nvSpPr>
        <p:spPr>
          <a:xfrm>
            <a:off x="3531175" y="3449425"/>
            <a:ext cx="192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Questions/Feedback?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4" name="Google Shape;29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6200" y="1482800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/>
          <p:nvPr/>
        </p:nvSpPr>
        <p:spPr>
          <a:xfrm>
            <a:off x="587775" y="735300"/>
            <a:ext cx="7947000" cy="3672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9"/>
          <p:cNvSpPr txBox="1"/>
          <p:nvPr>
            <p:ph idx="1" type="subTitle"/>
          </p:nvPr>
        </p:nvSpPr>
        <p:spPr>
          <a:xfrm>
            <a:off x="1379550" y="2084638"/>
            <a:ext cx="6384900" cy="147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goal is to design a smart bike light that provides illumination in a variety of circumstances to warn others of the bike rider’s presence and help the bike rider react to obstacles.</a:t>
            </a:r>
            <a:endParaRPr sz="1400"/>
          </a:p>
        </p:txBody>
      </p:sp>
      <p:sp>
        <p:nvSpPr>
          <p:cNvPr id="161" name="Google Shape;161;p29"/>
          <p:cNvSpPr txBox="1"/>
          <p:nvPr>
            <p:ph type="title"/>
          </p:nvPr>
        </p:nvSpPr>
        <p:spPr>
          <a:xfrm>
            <a:off x="720000" y="1602150"/>
            <a:ext cx="7725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Statement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/>
          <p:nvPr/>
        </p:nvSpPr>
        <p:spPr>
          <a:xfrm>
            <a:off x="698625" y="1746575"/>
            <a:ext cx="766200" cy="762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0"/>
          <p:cNvSpPr/>
          <p:nvPr/>
        </p:nvSpPr>
        <p:spPr>
          <a:xfrm>
            <a:off x="4727175" y="1746575"/>
            <a:ext cx="766200" cy="762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30"/>
          <p:cNvSpPr/>
          <p:nvPr/>
        </p:nvSpPr>
        <p:spPr>
          <a:xfrm>
            <a:off x="698625" y="3411725"/>
            <a:ext cx="766200" cy="762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0"/>
          <p:cNvSpPr/>
          <p:nvPr/>
        </p:nvSpPr>
        <p:spPr>
          <a:xfrm>
            <a:off x="4727175" y="3411725"/>
            <a:ext cx="766200" cy="762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0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&amp; Metrics</a:t>
            </a:r>
            <a:endParaRPr/>
          </a:p>
        </p:txBody>
      </p:sp>
      <p:sp>
        <p:nvSpPr>
          <p:cNvPr id="171" name="Google Shape;171;p30"/>
          <p:cNvSpPr txBox="1"/>
          <p:nvPr>
            <p:ph idx="5" type="subTitle"/>
          </p:nvPr>
        </p:nvSpPr>
        <p:spPr>
          <a:xfrm>
            <a:off x="1633799" y="3694825"/>
            <a:ext cx="2662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Smaller than 6” across</a:t>
            </a:r>
            <a:endParaRPr/>
          </a:p>
        </p:txBody>
      </p:sp>
      <p:sp>
        <p:nvSpPr>
          <p:cNvPr id="172" name="Google Shape;172;p30"/>
          <p:cNvSpPr txBox="1"/>
          <p:nvPr>
            <p:ph type="title"/>
          </p:nvPr>
        </p:nvSpPr>
        <p:spPr>
          <a:xfrm>
            <a:off x="1633805" y="1598700"/>
            <a:ext cx="2662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Illuminating</a:t>
            </a:r>
            <a:endParaRPr/>
          </a:p>
        </p:txBody>
      </p:sp>
      <p:sp>
        <p:nvSpPr>
          <p:cNvPr id="173" name="Google Shape;173;p30"/>
          <p:cNvSpPr txBox="1"/>
          <p:nvPr>
            <p:ph idx="1" type="subTitle"/>
          </p:nvPr>
        </p:nvSpPr>
        <p:spPr>
          <a:xfrm>
            <a:off x="1633799" y="2032825"/>
            <a:ext cx="2662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200-600 Lumens </a:t>
            </a:r>
            <a:br>
              <a:rPr lang="en"/>
            </a:br>
            <a:r>
              <a:rPr lang="en"/>
              <a:t>ANSI/NEMA FL-1 Standard</a:t>
            </a:r>
            <a:endParaRPr/>
          </a:p>
        </p:txBody>
      </p:sp>
      <p:sp>
        <p:nvSpPr>
          <p:cNvPr id="174" name="Google Shape;174;p30"/>
          <p:cNvSpPr txBox="1"/>
          <p:nvPr>
            <p:ph idx="2" type="title"/>
          </p:nvPr>
        </p:nvSpPr>
        <p:spPr>
          <a:xfrm>
            <a:off x="5645780" y="1598700"/>
            <a:ext cx="2662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Sensing</a:t>
            </a:r>
            <a:endParaRPr/>
          </a:p>
        </p:txBody>
      </p:sp>
      <p:sp>
        <p:nvSpPr>
          <p:cNvPr id="175" name="Google Shape;175;p30"/>
          <p:cNvSpPr txBox="1"/>
          <p:nvPr>
            <p:ph idx="3" type="subTitle"/>
          </p:nvPr>
        </p:nvSpPr>
        <p:spPr>
          <a:xfrm>
            <a:off x="5645774" y="2032825"/>
            <a:ext cx="2662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detect ambient light and motion</a:t>
            </a:r>
            <a:endParaRPr/>
          </a:p>
        </p:txBody>
      </p:sp>
      <p:sp>
        <p:nvSpPr>
          <p:cNvPr id="176" name="Google Shape;176;p30"/>
          <p:cNvSpPr txBox="1"/>
          <p:nvPr>
            <p:ph idx="4" type="title"/>
          </p:nvPr>
        </p:nvSpPr>
        <p:spPr>
          <a:xfrm>
            <a:off x="1633805" y="3260700"/>
            <a:ext cx="2662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Compact</a:t>
            </a:r>
            <a:endParaRPr/>
          </a:p>
        </p:txBody>
      </p:sp>
      <p:sp>
        <p:nvSpPr>
          <p:cNvPr id="177" name="Google Shape;177;p30"/>
          <p:cNvSpPr txBox="1"/>
          <p:nvPr>
            <p:ph idx="6" type="title"/>
          </p:nvPr>
        </p:nvSpPr>
        <p:spPr>
          <a:xfrm>
            <a:off x="5645780" y="3260700"/>
            <a:ext cx="2662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</a:t>
            </a:r>
            <a:r>
              <a:rPr lang="en"/>
              <a:t> Lasting</a:t>
            </a:r>
            <a:endParaRPr/>
          </a:p>
        </p:txBody>
      </p:sp>
      <p:sp>
        <p:nvSpPr>
          <p:cNvPr id="178" name="Google Shape;178;p30"/>
          <p:cNvSpPr txBox="1"/>
          <p:nvPr>
            <p:ph idx="7" type="subTitle"/>
          </p:nvPr>
        </p:nvSpPr>
        <p:spPr>
          <a:xfrm>
            <a:off x="5645774" y="3694825"/>
            <a:ext cx="2662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last 3 hours, 20 minutes at max brightness. 10Ah battery, 3A max load.</a:t>
            </a:r>
            <a:endParaRPr/>
          </a:p>
        </p:txBody>
      </p:sp>
      <p:grpSp>
        <p:nvGrpSpPr>
          <p:cNvPr id="179" name="Google Shape;179;p30"/>
          <p:cNvGrpSpPr/>
          <p:nvPr/>
        </p:nvGrpSpPr>
        <p:grpSpPr>
          <a:xfrm>
            <a:off x="912099" y="3663537"/>
            <a:ext cx="339253" cy="258369"/>
            <a:chOff x="3271200" y="3863875"/>
            <a:chExt cx="481825" cy="366950"/>
          </a:xfrm>
        </p:grpSpPr>
        <p:sp>
          <p:nvSpPr>
            <p:cNvPr id="180" name="Google Shape;180;p30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" name="Google Shape;181;p30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963" y="1910813"/>
            <a:ext cx="433525" cy="4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3525" y="1910824"/>
            <a:ext cx="433525" cy="4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6450" y="3528875"/>
            <a:ext cx="527700" cy="52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/>
          <p:nvPr/>
        </p:nvSpPr>
        <p:spPr>
          <a:xfrm>
            <a:off x="698625" y="3808250"/>
            <a:ext cx="7725300" cy="801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1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Parts</a:t>
            </a:r>
            <a:endParaRPr/>
          </a:p>
        </p:txBody>
      </p:sp>
      <p:sp>
        <p:nvSpPr>
          <p:cNvPr id="191" name="Google Shape;191;p31"/>
          <p:cNvSpPr txBox="1"/>
          <p:nvPr>
            <p:ph type="title"/>
          </p:nvPr>
        </p:nvSpPr>
        <p:spPr>
          <a:xfrm>
            <a:off x="833150" y="1290450"/>
            <a:ext cx="238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LED</a:t>
            </a:r>
            <a:endParaRPr/>
          </a:p>
        </p:txBody>
      </p:sp>
      <p:sp>
        <p:nvSpPr>
          <p:cNvPr id="192" name="Google Shape;192;p31"/>
          <p:cNvSpPr txBox="1"/>
          <p:nvPr>
            <p:ph idx="1" type="subTitle"/>
          </p:nvPr>
        </p:nvSpPr>
        <p:spPr>
          <a:xfrm>
            <a:off x="937700" y="3902000"/>
            <a:ext cx="2175300" cy="6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White LED, 10 W, 3.7 A</a:t>
            </a:r>
            <a:endParaRPr/>
          </a:p>
        </p:txBody>
      </p:sp>
      <p:sp>
        <p:nvSpPr>
          <p:cNvPr id="193" name="Google Shape;193;p31"/>
          <p:cNvSpPr txBox="1"/>
          <p:nvPr>
            <p:ph idx="2" type="title"/>
          </p:nvPr>
        </p:nvSpPr>
        <p:spPr>
          <a:xfrm>
            <a:off x="3265850" y="1290450"/>
            <a:ext cx="2596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Accelerometer</a:t>
            </a:r>
            <a:endParaRPr/>
          </a:p>
        </p:txBody>
      </p:sp>
      <p:sp>
        <p:nvSpPr>
          <p:cNvPr id="194" name="Google Shape;194;p31"/>
          <p:cNvSpPr txBox="1"/>
          <p:nvPr>
            <p:ph idx="3" type="subTitle"/>
          </p:nvPr>
        </p:nvSpPr>
        <p:spPr>
          <a:xfrm>
            <a:off x="3484425" y="3902000"/>
            <a:ext cx="2175300" cy="6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Triple</a:t>
            </a:r>
            <a:r>
              <a:rPr lang="en"/>
              <a:t> Axis </a:t>
            </a:r>
            <a:r>
              <a:rPr lang="en"/>
              <a:t>Accelerometer</a:t>
            </a:r>
            <a:r>
              <a:rPr lang="en"/>
              <a:t>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+/- 2/4/8 g</a:t>
            </a:r>
            <a:endParaRPr/>
          </a:p>
        </p:txBody>
      </p:sp>
      <p:sp>
        <p:nvSpPr>
          <p:cNvPr id="195" name="Google Shape;195;p31"/>
          <p:cNvSpPr txBox="1"/>
          <p:nvPr>
            <p:ph idx="4" type="title"/>
          </p:nvPr>
        </p:nvSpPr>
        <p:spPr>
          <a:xfrm>
            <a:off x="5862350" y="1290450"/>
            <a:ext cx="269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Phototransistor</a:t>
            </a:r>
            <a:endParaRPr/>
          </a:p>
        </p:txBody>
      </p:sp>
      <p:sp>
        <p:nvSpPr>
          <p:cNvPr id="196" name="Google Shape;196;p31"/>
          <p:cNvSpPr txBox="1"/>
          <p:nvPr>
            <p:ph idx="5" type="subTitle"/>
          </p:nvPr>
        </p:nvSpPr>
        <p:spPr>
          <a:xfrm>
            <a:off x="6031150" y="3902000"/>
            <a:ext cx="2175300" cy="6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sensor that detects ambient light</a:t>
            </a:r>
            <a:endParaRPr/>
          </a:p>
        </p:txBody>
      </p:sp>
      <p:pic>
        <p:nvPicPr>
          <p:cNvPr id="197" name="Google Shape;197;p31"/>
          <p:cNvPicPr preferRelativeResize="0"/>
          <p:nvPr/>
        </p:nvPicPr>
        <p:blipFill rotWithShape="1">
          <a:blip r:embed="rId3">
            <a:alphaModFix/>
          </a:blip>
          <a:srcRect b="13359" l="0" r="0" t="13359"/>
          <a:stretch/>
        </p:blipFill>
        <p:spPr>
          <a:xfrm>
            <a:off x="937700" y="1973550"/>
            <a:ext cx="2175300" cy="1635900"/>
          </a:xfrm>
          <a:prstGeom prst="roundRect">
            <a:avLst>
              <a:gd fmla="val 5702" name="adj"/>
            </a:avLst>
          </a:prstGeom>
          <a:noFill/>
          <a:ln>
            <a:noFill/>
          </a:ln>
        </p:spPr>
      </p:pic>
      <p:pic>
        <p:nvPicPr>
          <p:cNvPr id="198" name="Google Shape;198;p31"/>
          <p:cNvPicPr preferRelativeResize="0"/>
          <p:nvPr/>
        </p:nvPicPr>
        <p:blipFill rotWithShape="1">
          <a:blip r:embed="rId4">
            <a:alphaModFix/>
          </a:blip>
          <a:srcRect b="0" l="416" r="426" t="0"/>
          <a:stretch/>
        </p:blipFill>
        <p:spPr>
          <a:xfrm>
            <a:off x="3484425" y="1973550"/>
            <a:ext cx="2175300" cy="1635900"/>
          </a:xfrm>
          <a:prstGeom prst="roundRect">
            <a:avLst>
              <a:gd fmla="val 5702" name="adj"/>
            </a:avLst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5">
            <a:alphaModFix/>
          </a:blip>
          <a:srcRect b="0" l="1152" r="1162" t="0"/>
          <a:stretch/>
        </p:blipFill>
        <p:spPr>
          <a:xfrm>
            <a:off x="6031150" y="1973550"/>
            <a:ext cx="2175300" cy="1635900"/>
          </a:xfrm>
          <a:prstGeom prst="roundRect">
            <a:avLst>
              <a:gd fmla="val 5702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Testing</a:t>
            </a:r>
            <a:endParaRPr/>
          </a:p>
        </p:txBody>
      </p:sp>
      <p:sp>
        <p:nvSpPr>
          <p:cNvPr id="205" name="Google Shape;205;p32"/>
          <p:cNvSpPr txBox="1"/>
          <p:nvPr/>
        </p:nvSpPr>
        <p:spPr>
          <a:xfrm>
            <a:off x="311300" y="1195675"/>
            <a:ext cx="4251900" cy="36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Through preliminary research 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Average Lumen value was 791 lumens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Direct preliminary research procedure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Tells us we need more light!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Hope to adjust this value for the future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Study offered quantitative insight into the effectiveness of our light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Systematic error present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Can compensate with more LEDS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300" y="275925"/>
            <a:ext cx="2723525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7025" y="1617651"/>
            <a:ext cx="4900449" cy="300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2"/>
          <p:cNvPicPr preferRelativeResize="0"/>
          <p:nvPr/>
        </p:nvPicPr>
        <p:blipFill rotWithShape="1">
          <a:blip r:embed="rId5">
            <a:alphaModFix/>
          </a:blip>
          <a:srcRect b="26806" l="11816" r="0" t="28065"/>
          <a:stretch/>
        </p:blipFill>
        <p:spPr>
          <a:xfrm>
            <a:off x="1328101" y="3569075"/>
            <a:ext cx="2037324" cy="1390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 Diagram</a:t>
            </a:r>
            <a:endParaRPr/>
          </a:p>
        </p:txBody>
      </p:sp>
      <p:sp>
        <p:nvSpPr>
          <p:cNvPr id="214" name="Google Shape;214;p33"/>
          <p:cNvSpPr txBox="1"/>
          <p:nvPr>
            <p:ph idx="1" type="body"/>
          </p:nvPr>
        </p:nvSpPr>
        <p:spPr>
          <a:xfrm>
            <a:off x="720000" y="1287725"/>
            <a:ext cx="7704000" cy="3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512" y="1363925"/>
            <a:ext cx="7656977" cy="3186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33"/>
          <p:cNvCxnSpPr/>
          <p:nvPr/>
        </p:nvCxnSpPr>
        <p:spPr>
          <a:xfrm flipH="1" rot="10800000">
            <a:off x="7141900" y="2076325"/>
            <a:ext cx="464100" cy="87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33"/>
          <p:cNvSpPr txBox="1"/>
          <p:nvPr/>
        </p:nvSpPr>
        <p:spPr>
          <a:xfrm>
            <a:off x="7206350" y="1753475"/>
            <a:ext cx="17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MOSFET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8" name="Google Shape;218;p33"/>
          <p:cNvCxnSpPr/>
          <p:nvPr/>
        </p:nvCxnSpPr>
        <p:spPr>
          <a:xfrm>
            <a:off x="5672325" y="3429900"/>
            <a:ext cx="283500" cy="94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33"/>
          <p:cNvCxnSpPr/>
          <p:nvPr/>
        </p:nvCxnSpPr>
        <p:spPr>
          <a:xfrm flipH="1">
            <a:off x="5994750" y="3429900"/>
            <a:ext cx="231900" cy="92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33"/>
          <p:cNvSpPr txBox="1"/>
          <p:nvPr/>
        </p:nvSpPr>
        <p:spPr>
          <a:xfrm>
            <a:off x="5715300" y="4296380"/>
            <a:ext cx="342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LEDs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1" name="Google Shape;221;p33"/>
          <p:cNvCxnSpPr/>
          <p:nvPr/>
        </p:nvCxnSpPr>
        <p:spPr>
          <a:xfrm rot="10800000">
            <a:off x="1508650" y="2424400"/>
            <a:ext cx="270600" cy="4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33"/>
          <p:cNvSpPr txBox="1"/>
          <p:nvPr/>
        </p:nvSpPr>
        <p:spPr>
          <a:xfrm>
            <a:off x="720000" y="2076325"/>
            <a:ext cx="17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Phototransistor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3" name="Google Shape;223;p33"/>
          <p:cNvCxnSpPr/>
          <p:nvPr/>
        </p:nvCxnSpPr>
        <p:spPr>
          <a:xfrm flipH="1">
            <a:off x="4808600" y="3391225"/>
            <a:ext cx="51600" cy="94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4" name="Google Shape;224;p33"/>
          <p:cNvSpPr txBox="1"/>
          <p:nvPr/>
        </p:nvSpPr>
        <p:spPr>
          <a:xfrm>
            <a:off x="4441250" y="4296375"/>
            <a:ext cx="78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Battery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5" name="Google Shape;225;p33"/>
          <p:cNvCxnSpPr/>
          <p:nvPr/>
        </p:nvCxnSpPr>
        <p:spPr>
          <a:xfrm flipH="1">
            <a:off x="2681625" y="3906850"/>
            <a:ext cx="412500" cy="47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3"/>
          <p:cNvSpPr txBox="1"/>
          <p:nvPr/>
        </p:nvSpPr>
        <p:spPr>
          <a:xfrm>
            <a:off x="743500" y="4296375"/>
            <a:ext cx="742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Arduino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Nano w/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Accelerometer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33"/>
          <p:cNvSpPr txBox="1"/>
          <p:nvPr/>
        </p:nvSpPr>
        <p:spPr>
          <a:xfrm>
            <a:off x="2550243" y="1363925"/>
            <a:ext cx="355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Master Switch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8" name="Google Shape;228;p33"/>
          <p:cNvCxnSpPr/>
          <p:nvPr/>
        </p:nvCxnSpPr>
        <p:spPr>
          <a:xfrm rot="10800000">
            <a:off x="3403675" y="1741300"/>
            <a:ext cx="618600" cy="109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Demonstration</a:t>
            </a:r>
            <a:endParaRPr/>
          </a:p>
        </p:txBody>
      </p:sp>
      <p:pic>
        <p:nvPicPr>
          <p:cNvPr id="234" name="Google Shape;234;p34" title="IMG_6792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700" y="1137963"/>
            <a:ext cx="4572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4" title="IMG-6696.mo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500" y="1544513"/>
            <a:ext cx="3487850" cy="261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Housing Sketches</a:t>
            </a:r>
            <a:endParaRPr/>
          </a:p>
        </p:txBody>
      </p:sp>
      <p:pic>
        <p:nvPicPr>
          <p:cNvPr id="241" name="Google Shape;2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479" y="1483388"/>
            <a:ext cx="2326569" cy="285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5"/>
          <p:cNvPicPr preferRelativeResize="0"/>
          <p:nvPr/>
        </p:nvPicPr>
        <p:blipFill rotWithShape="1">
          <a:blip r:embed="rId4">
            <a:alphaModFix/>
          </a:blip>
          <a:srcRect b="0" l="0" r="0" t="37027"/>
          <a:stretch/>
        </p:blipFill>
        <p:spPr>
          <a:xfrm flipH="1">
            <a:off x="3497310" y="1610029"/>
            <a:ext cx="2494577" cy="2496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6300" y="1897542"/>
            <a:ext cx="1686404" cy="20310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339000" y="445025"/>
            <a:ext cx="388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Housing Design</a:t>
            </a:r>
            <a:endParaRPr/>
          </a:p>
        </p:txBody>
      </p:sp>
      <p:pic>
        <p:nvPicPr>
          <p:cNvPr id="249" name="Google Shape;24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1256" y="2830025"/>
            <a:ext cx="2149219" cy="184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2702" y="452525"/>
            <a:ext cx="2005225" cy="184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7188" y="553300"/>
            <a:ext cx="2299300" cy="208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6"/>
          <p:cNvSpPr txBox="1"/>
          <p:nvPr/>
        </p:nvSpPr>
        <p:spPr>
          <a:xfrm>
            <a:off x="4562200" y="355200"/>
            <a:ext cx="102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Top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36"/>
          <p:cNvSpPr txBox="1"/>
          <p:nvPr/>
        </p:nvSpPr>
        <p:spPr>
          <a:xfrm>
            <a:off x="5337925" y="2575725"/>
            <a:ext cx="106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Bottom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36"/>
          <p:cNvSpPr txBox="1"/>
          <p:nvPr/>
        </p:nvSpPr>
        <p:spPr>
          <a:xfrm>
            <a:off x="7212425" y="275000"/>
            <a:ext cx="106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Right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5" name="Google Shape;255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493294">
            <a:off x="6573777" y="2708425"/>
            <a:ext cx="2183137" cy="208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800" y="1455413"/>
            <a:ext cx="1878050" cy="2232674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6"/>
          <p:cNvSpPr txBox="1"/>
          <p:nvPr/>
        </p:nvSpPr>
        <p:spPr>
          <a:xfrm>
            <a:off x="337025" y="3785850"/>
            <a:ext cx="132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First Iteration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8" name="Google Shape;258;p3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199740" y="1480300"/>
            <a:ext cx="1675559" cy="2182902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6"/>
          <p:cNvSpPr txBox="1"/>
          <p:nvPr/>
        </p:nvSpPr>
        <p:spPr>
          <a:xfrm>
            <a:off x="2131675" y="3785850"/>
            <a:ext cx="181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Second Iteration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Elegant, Modern Milky White Company Profile by Slidesgo">
  <a:themeElements>
    <a:clrScheme name="Simple Light">
      <a:dk1>
        <a:srgbClr val="000000"/>
      </a:dk1>
      <a:lt1>
        <a:srgbClr val="FFFFFF"/>
      </a:lt1>
      <a:dk2>
        <a:srgbClr val="D9D9D9"/>
      </a:dk2>
      <a:lt2>
        <a:srgbClr val="F3F3F3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